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60" r:id="rId9"/>
    <p:sldId id="272" r:id="rId10"/>
    <p:sldId id="271" r:id="rId11"/>
    <p:sldId id="270" r:id="rId12"/>
    <p:sldId id="261" r:id="rId13"/>
    <p:sldId id="276" r:id="rId14"/>
    <p:sldId id="277" r:id="rId15"/>
    <p:sldId id="278" r:id="rId16"/>
    <p:sldId id="279" r:id="rId17"/>
    <p:sldId id="280" r:id="rId18"/>
    <p:sldId id="263" r:id="rId19"/>
    <p:sldId id="264" r:id="rId20"/>
    <p:sldId id="265" r:id="rId21"/>
    <p:sldId id="281" r:id="rId22"/>
  </p:sldIdLst>
  <p:sldSz cx="14630400" cy="8229600"/>
  <p:notesSz cx="8229600" cy="146304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Quattrocento" panose="02020502030000000404" pitchFamily="18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166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CD7DF-19A0-DB53-1358-733465241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937DE-EED4-E951-223A-9AC18F323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705D37-C318-5518-F5D5-E898E7386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CD92D-8501-32B2-8E81-C61DFF975B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97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50C44-BDC0-CBBA-4F7C-E9A32E037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22E21-73EC-23AA-5F4A-5586B3195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A5B97-640A-8D1A-F3F2-20BB62726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96AA-7563-1360-DFD8-3F27A6B4FA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75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A2D3-2ECA-81EB-8601-47021D38F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0C88A-460B-DBBA-1A57-0C355DC69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A5D3F-585A-8D0E-5F15-7015834EC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DDB4D-CFA2-400E-9A3E-D221054A66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60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5432-9650-A258-CDCA-21A82A2D7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1817B-3AD7-662D-B823-2DFCADCE8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0DEC0-13F7-CBAF-A1EE-27EF97510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B0C91-2CCF-2803-57C4-186065CBFB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54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56DCC-B9F0-5403-0F03-EDF8AFF3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9AEFF-AE22-5134-4D1B-BFCF5F6F7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3BFCF-3ABF-660B-C7E2-57ED4DB47F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A8BD6-ADD7-62B3-A71E-D233A6EAA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DCBCF-A53A-560C-034A-A32817A1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4CA573-34AA-3B32-682B-97F9DA18D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97121-9426-183E-63BA-2DC9E24F2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C6D06-DDF3-B38D-9FAC-7006F13EFF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00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5E22-A6F9-3522-2D42-2E8EE968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1AA6EC-4259-B6DE-75FE-911A81F4A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375C35-9CB0-9EC8-F413-AA6EF2321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BE51E-F57B-C900-A884-BBFF2B316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6FE3-CFC9-BD59-7CDD-6CEBC77F7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E34FB-C300-1BBA-356F-09C60809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37A53-56C6-99A0-4313-5502FDB31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2F81D-BD15-D1DA-F889-DC93154FD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2F412-B21A-63CC-A6C7-42304FCB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14426-51F9-8E71-18E8-06414BE5E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5B0E01-6CE9-9AAB-34AC-9EF3A8FE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70445-5A78-673D-856E-757C94704E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4BDB-4012-8B9D-58A3-5BEBE6045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C3A0D-7504-2EFE-AEC4-F8AE0D5F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F2483-4C11-7754-0A7A-9E1B22928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94EF5-7DDA-13F3-5D7A-467272B71E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4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3AD8-0B31-4A33-9118-DE0E7BA7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B8894-47BF-58F0-F425-0FB942C2D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9CC31-CEC9-C13C-5060-3D3314A3D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9A391-36C1-DC5D-15C5-C41146284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9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589A-AB74-C9E1-14BA-9394EA1C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EFB43-E7A5-3402-9D00-52251C6EC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37EAB-F3DA-8B46-8702-60CC26E99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21743-C101-3F7C-DB31-C206A3BAEF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7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5PrZvPeUw60" TargetMode="External"/><Relationship Id="rId4" Type="http://schemas.openxmlformats.org/officeDocument/2006/relationships/hyperlink" Target="https://www.youtube.com/@amlanmohanty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 End-to-End Data Analytics Project</a:t>
            </a:r>
            <a:endParaRPr lang="en-US" sz="2400" b="1" dirty="0"/>
          </a:p>
        </p:txBody>
      </p:sp>
      <p:sp>
        <p:nvSpPr>
          <p:cNvPr id="5" name="Text 2"/>
          <p:cNvSpPr/>
          <p:nvPr/>
        </p:nvSpPr>
        <p:spPr>
          <a:xfrm>
            <a:off x="6476523" y="589841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333563D-43A5-3CD2-3CDF-CE9EBBF14DA6}"/>
              </a:ext>
            </a:extLst>
          </p:cNvPr>
          <p:cNvSpPr/>
          <p:nvPr/>
        </p:nvSpPr>
        <p:spPr>
          <a:xfrm>
            <a:off x="6324124" y="5285303"/>
            <a:ext cx="76209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Presented by Ankit Tripathi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429E9-1D41-E7E5-CF1F-67F8CD725249}"/>
              </a:ext>
            </a:extLst>
          </p:cNvPr>
          <p:cNvSpPr txBox="1"/>
          <p:nvPr/>
        </p:nvSpPr>
        <p:spPr>
          <a:xfrm>
            <a:off x="6324124" y="608502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Source Attribution: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Based on Project by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Amlan Mohanty </a:t>
            </a: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B7C0FA-B203-CE52-87D7-E3A5E1D73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3081" y="7753284"/>
            <a:ext cx="2467319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1B04-4672-4D08-064F-730C1D542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5920CB3-F2F0-7727-E435-A7D4BAB1AA0E}"/>
              </a:ext>
            </a:extLst>
          </p:cNvPr>
          <p:cNvSpPr/>
          <p:nvPr/>
        </p:nvSpPr>
        <p:spPr>
          <a:xfrm>
            <a:off x="568712" y="596622"/>
            <a:ext cx="13303260" cy="1019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Data Analysis: Key Business Questions</a:t>
            </a:r>
            <a:endParaRPr lang="en-US" sz="3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0C10DB3-A14B-4AE8-B9A8-D54765A5F1F9}"/>
              </a:ext>
            </a:extLst>
          </p:cNvPr>
          <p:cNvSpPr/>
          <p:nvPr/>
        </p:nvSpPr>
        <p:spPr>
          <a:xfrm>
            <a:off x="568712" y="1941314"/>
            <a:ext cx="133032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analysis in PostgreSQL revealed critical insights into customer transactions.</a:t>
            </a:r>
            <a:endParaRPr lang="en-US" sz="17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0452E91A-6875-DC83-27B6-FA65FCC33B03}"/>
              </a:ext>
            </a:extLst>
          </p:cNvPr>
          <p:cNvSpPr/>
          <p:nvPr/>
        </p:nvSpPr>
        <p:spPr>
          <a:xfrm>
            <a:off x="286767" y="2432407"/>
            <a:ext cx="3705225" cy="2442210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6A0577D0-994F-4C33-2034-A48C97C0B683}"/>
              </a:ext>
            </a:extLst>
          </p:cNvPr>
          <p:cNvSpPr/>
          <p:nvPr/>
        </p:nvSpPr>
        <p:spPr>
          <a:xfrm>
            <a:off x="433387" y="2514731"/>
            <a:ext cx="650081" cy="650081"/>
          </a:xfrm>
          <a:prstGeom prst="roundRect">
            <a:avLst>
              <a:gd name="adj" fmla="val 14064533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456EC02-E69C-CF6E-7C47-F7607FBD2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712" y="2693502"/>
            <a:ext cx="292537" cy="292537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85D70AC1-426C-66CC-A3AE-5A0938A5744B}"/>
              </a:ext>
            </a:extLst>
          </p:cNvPr>
          <p:cNvSpPr/>
          <p:nvPr/>
        </p:nvSpPr>
        <p:spPr>
          <a:xfrm>
            <a:off x="369646" y="3494206"/>
            <a:ext cx="283380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5 Products by Rating</a:t>
            </a:r>
            <a:endParaRPr lang="en-US" sz="20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D15E01-994F-E095-83BB-5226A0A119F3}"/>
              </a:ext>
            </a:extLst>
          </p:cNvPr>
          <p:cNvSpPr/>
          <p:nvPr/>
        </p:nvSpPr>
        <p:spPr>
          <a:xfrm>
            <a:off x="369646" y="3961924"/>
            <a:ext cx="3271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Products with the highest average review rating.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B6FF99-B3CA-741D-E129-443401092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533" y="3164812"/>
            <a:ext cx="9192908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DFB6D-21F1-AAC1-841B-84054AE80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97F0422-9003-294D-7900-2F564ECAA53B}"/>
              </a:ext>
            </a:extLst>
          </p:cNvPr>
          <p:cNvSpPr/>
          <p:nvPr/>
        </p:nvSpPr>
        <p:spPr>
          <a:xfrm>
            <a:off x="3506430" y="332915"/>
            <a:ext cx="11809142" cy="1019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Data Analysis: Key Business Questions</a:t>
            </a:r>
            <a:endParaRPr lang="en-US" sz="3200" u="sng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0AE6C63-D18E-6066-E9EF-ECD872A86F6B}"/>
              </a:ext>
            </a:extLst>
          </p:cNvPr>
          <p:cNvSpPr/>
          <p:nvPr/>
        </p:nvSpPr>
        <p:spPr>
          <a:xfrm>
            <a:off x="389036" y="1233552"/>
            <a:ext cx="133032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analysis in PostgreSQL revealed critical insights into customer transactions.</a:t>
            </a:r>
            <a:endParaRPr lang="en-US" sz="17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5F36D5A4-5C72-223B-7566-68053B672FDA}"/>
              </a:ext>
            </a:extLst>
          </p:cNvPr>
          <p:cNvSpPr/>
          <p:nvPr/>
        </p:nvSpPr>
        <p:spPr>
          <a:xfrm>
            <a:off x="389036" y="2253203"/>
            <a:ext cx="6234788" cy="2317844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970B6A3F-20EB-BE28-6E4F-7E3F97474BED}"/>
              </a:ext>
            </a:extLst>
          </p:cNvPr>
          <p:cNvSpPr/>
          <p:nvPr/>
        </p:nvSpPr>
        <p:spPr>
          <a:xfrm>
            <a:off x="433387" y="2518886"/>
            <a:ext cx="650081" cy="650081"/>
          </a:xfrm>
          <a:prstGeom prst="roundRect">
            <a:avLst>
              <a:gd name="adj" fmla="val 14064533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79E82029-9EC2-FDB1-80CF-96F781003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712" y="2697657"/>
            <a:ext cx="292537" cy="292537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5DF17BC8-921D-7D21-3467-2595FD2124B6}"/>
              </a:ext>
            </a:extLst>
          </p:cNvPr>
          <p:cNvSpPr/>
          <p:nvPr/>
        </p:nvSpPr>
        <p:spPr>
          <a:xfrm>
            <a:off x="568712" y="3659376"/>
            <a:ext cx="3109317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Shipping Type Comparison</a:t>
            </a:r>
            <a:endParaRPr lang="en-US" sz="20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A99DB87C-C181-D3DE-8614-8D3FFBF04F1A}"/>
              </a:ext>
            </a:extLst>
          </p:cNvPr>
          <p:cNvSpPr/>
          <p:nvPr/>
        </p:nvSpPr>
        <p:spPr>
          <a:xfrm>
            <a:off x="568712" y="4066492"/>
            <a:ext cx="71937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purchase amounts for Standard vs. Express Shipping.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6CF4D6-11CD-7EE6-DF5A-BE4788C54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625" y="4571047"/>
            <a:ext cx="9021434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2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7587" y="472940"/>
            <a:ext cx="111210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Insights: Discounts, Subscriptions &amp; Segmentation</a:t>
            </a:r>
            <a:endParaRPr lang="en-US" sz="3500" u="sng" dirty="0"/>
          </a:p>
        </p:txBody>
      </p:sp>
      <p:sp>
        <p:nvSpPr>
          <p:cNvPr id="5" name="Text 2"/>
          <p:cNvSpPr/>
          <p:nvPr/>
        </p:nvSpPr>
        <p:spPr>
          <a:xfrm>
            <a:off x="556039" y="14567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Subscribers vs. Non-Subscribers: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Compared average spend and total revenue.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039D5-BA9A-AEB1-9D67-F586D35B1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451" y="2933454"/>
            <a:ext cx="10012172" cy="51727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5E5C6-AB22-DDB9-068A-F8BDDC0D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076A7D-5508-491F-074D-B93622EC9596}"/>
              </a:ext>
            </a:extLst>
          </p:cNvPr>
          <p:cNvSpPr/>
          <p:nvPr/>
        </p:nvSpPr>
        <p:spPr>
          <a:xfrm>
            <a:off x="1551402" y="394881"/>
            <a:ext cx="111210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Insights: Discounts, Subscriptions &amp; Segmentation</a:t>
            </a:r>
            <a:endParaRPr lang="en-US" sz="3500" u="sng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A47A665-62FF-EFC3-34B1-907866CAB06E}"/>
              </a:ext>
            </a:extLst>
          </p:cNvPr>
          <p:cNvSpPr/>
          <p:nvPr/>
        </p:nvSpPr>
        <p:spPr>
          <a:xfrm>
            <a:off x="500284" y="158118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Discount-Dependent Products: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Top 5 products with highest percentage of discounted purchases.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1DC3C-0C45-6653-A5B1-1B6D51A4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079" y="3066585"/>
            <a:ext cx="10529274" cy="504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AE167-8A69-1067-5088-281A22084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AEC9BF5-43C6-78D0-39FF-BB20EED0B2FF}"/>
              </a:ext>
            </a:extLst>
          </p:cNvPr>
          <p:cNvSpPr/>
          <p:nvPr/>
        </p:nvSpPr>
        <p:spPr>
          <a:xfrm>
            <a:off x="1540250" y="417184"/>
            <a:ext cx="1112103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Insights: Discounts, Subscriptions &amp; Segmentation</a:t>
            </a:r>
            <a:endParaRPr lang="en-US" sz="3500" u="sng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540EAF9-17F2-C901-FC90-08EDDB4B4818}"/>
              </a:ext>
            </a:extLst>
          </p:cNvPr>
          <p:cNvSpPr/>
          <p:nvPr/>
        </p:nvSpPr>
        <p:spPr>
          <a:xfrm>
            <a:off x="388772" y="2449178"/>
            <a:ext cx="4093206" cy="182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Segmentation: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Categorized customers into New, Returning, and Loyal based on previous purchases.</a:t>
            </a:r>
            <a:endParaRPr lang="en-US" sz="18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59A4C-6596-D7A4-646B-BCB735963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77" y="2449179"/>
            <a:ext cx="9993120" cy="568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8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E328-84E7-CC10-461A-D033FB97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51C891A-DA19-F081-6C8F-0707A04EDA55}"/>
              </a:ext>
            </a:extLst>
          </p:cNvPr>
          <p:cNvSpPr/>
          <p:nvPr/>
        </p:nvSpPr>
        <p:spPr>
          <a:xfrm>
            <a:off x="4181707" y="203971"/>
            <a:ext cx="656149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&amp; Revenue Deep Dive</a:t>
            </a:r>
            <a:endParaRPr lang="en-US" sz="3500" u="sng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7D2DC54E-E3DD-33C4-7C61-F24EE8D4584F}"/>
              </a:ext>
            </a:extLst>
          </p:cNvPr>
          <p:cNvSpPr/>
          <p:nvPr/>
        </p:nvSpPr>
        <p:spPr>
          <a:xfrm>
            <a:off x="176828" y="767256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17E709C2-D442-337E-707D-327B54445BC2}"/>
              </a:ext>
            </a:extLst>
          </p:cNvPr>
          <p:cNvSpPr/>
          <p:nvPr/>
        </p:nvSpPr>
        <p:spPr>
          <a:xfrm>
            <a:off x="176828" y="797737"/>
            <a:ext cx="957501" cy="1740218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87926EE-B798-FF78-C46E-DC28D8F6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973" y="1488359"/>
            <a:ext cx="358973" cy="358973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9EA4EE9F-53A8-977F-5771-0544915B9DF7}"/>
              </a:ext>
            </a:extLst>
          </p:cNvPr>
          <p:cNvSpPr/>
          <p:nvPr/>
        </p:nvSpPr>
        <p:spPr>
          <a:xfrm>
            <a:off x="1244611" y="863373"/>
            <a:ext cx="35808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E167E50-98CC-8336-87D2-9C7D96F30D97}"/>
              </a:ext>
            </a:extLst>
          </p:cNvPr>
          <p:cNvSpPr/>
          <p:nvPr/>
        </p:nvSpPr>
        <p:spPr>
          <a:xfrm>
            <a:off x="1244611" y="1361314"/>
            <a:ext cx="59714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the most purchased products within each category.</a:t>
            </a:r>
            <a:endParaRPr lang="en-US" sz="185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911EEE-4D4A-2811-072F-DC8366BF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114" y="2767493"/>
            <a:ext cx="10074925" cy="533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4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8D8C5-079C-1458-8D3C-E228E7E09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D9C42F1-3F9B-D2FC-980E-E54ED6C5FCFA}"/>
              </a:ext>
            </a:extLst>
          </p:cNvPr>
          <p:cNvSpPr/>
          <p:nvPr/>
        </p:nvSpPr>
        <p:spPr>
          <a:xfrm>
            <a:off x="4181707" y="203971"/>
            <a:ext cx="656149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&amp; Revenue Deep Dive</a:t>
            </a:r>
            <a:endParaRPr lang="en-US" sz="35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BBD8EC-498D-92A2-FA9C-FCE34BAF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41" y="3195403"/>
            <a:ext cx="10231278" cy="4938631"/>
          </a:xfrm>
          <a:prstGeom prst="rect">
            <a:avLst/>
          </a:prstGeom>
        </p:spPr>
      </p:pic>
      <p:sp>
        <p:nvSpPr>
          <p:cNvPr id="10" name="Shape 5">
            <a:extLst>
              <a:ext uri="{FF2B5EF4-FFF2-40B4-BE49-F238E27FC236}">
                <a16:creationId xmlns:a16="http://schemas.microsoft.com/office/drawing/2014/main" id="{12E40627-AA65-B089-225F-A55AADF12FA9}"/>
              </a:ext>
            </a:extLst>
          </p:cNvPr>
          <p:cNvSpPr/>
          <p:nvPr/>
        </p:nvSpPr>
        <p:spPr>
          <a:xfrm>
            <a:off x="291315" y="898687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9F5C8EAE-AC53-4488-872A-6C7BB04BFDF3}"/>
              </a:ext>
            </a:extLst>
          </p:cNvPr>
          <p:cNvSpPr/>
          <p:nvPr/>
        </p:nvSpPr>
        <p:spPr>
          <a:xfrm>
            <a:off x="321795" y="929167"/>
            <a:ext cx="957501" cy="1740218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0EA82AA-01B3-0A1A-9BE6-A3040794AA58}"/>
              </a:ext>
            </a:extLst>
          </p:cNvPr>
          <p:cNvSpPr/>
          <p:nvPr/>
        </p:nvSpPr>
        <p:spPr>
          <a:xfrm>
            <a:off x="1518611" y="1168483"/>
            <a:ext cx="3896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6A779E40-BBAA-B3E9-4FEF-5E82F6DAF6A0}"/>
              </a:ext>
            </a:extLst>
          </p:cNvPr>
          <p:cNvSpPr/>
          <p:nvPr/>
        </p:nvSpPr>
        <p:spPr>
          <a:xfrm>
            <a:off x="1518611" y="1664021"/>
            <a:ext cx="59714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Analyzed if repeat buyers (5+ previous purchases) are likely to subscribe.</a:t>
            </a:r>
            <a:endParaRPr lang="en-US" sz="1850" dirty="0"/>
          </a:p>
        </p:txBody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A99B24B7-BC98-B698-3DE9-6D67944B9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21058" y="1575890"/>
            <a:ext cx="358973" cy="4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7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6F5E1-64A7-917E-503D-81F773E5F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CFF0FE1-48C3-B18C-4599-E50781EB8B93}"/>
              </a:ext>
            </a:extLst>
          </p:cNvPr>
          <p:cNvSpPr/>
          <p:nvPr/>
        </p:nvSpPr>
        <p:spPr>
          <a:xfrm>
            <a:off x="4181707" y="203971"/>
            <a:ext cx="656149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&amp; Revenue Deep Dive</a:t>
            </a:r>
            <a:endParaRPr lang="en-US" sz="35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AFC5F-D410-1840-9012-9154B948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707" y="3103990"/>
            <a:ext cx="10294345" cy="5010849"/>
          </a:xfrm>
          <a:prstGeom prst="rect">
            <a:avLst/>
          </a:prstGeom>
        </p:spPr>
      </p:pic>
      <p:sp>
        <p:nvSpPr>
          <p:cNvPr id="10" name="Shape 9">
            <a:extLst>
              <a:ext uri="{FF2B5EF4-FFF2-40B4-BE49-F238E27FC236}">
                <a16:creationId xmlns:a16="http://schemas.microsoft.com/office/drawing/2014/main" id="{A9EA3F52-4D6E-DCDA-C660-D68D491B995D}"/>
              </a:ext>
            </a:extLst>
          </p:cNvPr>
          <p:cNvSpPr/>
          <p:nvPr/>
        </p:nvSpPr>
        <p:spPr>
          <a:xfrm>
            <a:off x="224407" y="1004554"/>
            <a:ext cx="7468553" cy="1801177"/>
          </a:xfrm>
          <a:prstGeom prst="roundRect">
            <a:avLst>
              <a:gd name="adj" fmla="val 1994"/>
            </a:avLst>
          </a:prstGeom>
          <a:solidFill>
            <a:srgbClr val="123332"/>
          </a:solidFill>
          <a:ln w="30480">
            <a:solidFill>
              <a:srgbClr val="4A6B6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80D530CB-FA31-A0B7-B13A-EA89A3828E02}"/>
              </a:ext>
            </a:extLst>
          </p:cNvPr>
          <p:cNvSpPr/>
          <p:nvPr/>
        </p:nvSpPr>
        <p:spPr>
          <a:xfrm>
            <a:off x="254887" y="1035034"/>
            <a:ext cx="957501" cy="1740218"/>
          </a:xfrm>
          <a:prstGeom prst="rect">
            <a:avLst/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B33DB1E0-37BC-6245-131D-67B156658410}"/>
              </a:ext>
            </a:extLst>
          </p:cNvPr>
          <p:cNvSpPr/>
          <p:nvPr/>
        </p:nvSpPr>
        <p:spPr>
          <a:xfrm>
            <a:off x="1451703" y="1274350"/>
            <a:ext cx="28876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131EC26E-BCDB-0060-58E7-79F31EB8887D}"/>
              </a:ext>
            </a:extLst>
          </p:cNvPr>
          <p:cNvSpPr/>
          <p:nvPr/>
        </p:nvSpPr>
        <p:spPr>
          <a:xfrm>
            <a:off x="1451703" y="1769888"/>
            <a:ext cx="597146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Determined the revenue contribution from different age demographics.</a:t>
            </a:r>
            <a:endParaRPr lang="en-US" sz="18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55E40D31-C82D-180A-3402-BEB5EF0F6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150" y="1725655"/>
            <a:ext cx="358973" cy="3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0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90992" y="98972"/>
            <a:ext cx="692253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Dashboard in Power BI</a:t>
            </a:r>
            <a:endParaRPr lang="en-US" sz="3500" u="sng" dirty="0"/>
          </a:p>
        </p:txBody>
      </p:sp>
      <p:sp>
        <p:nvSpPr>
          <p:cNvPr id="4" name="Text 1"/>
          <p:cNvSpPr/>
          <p:nvPr/>
        </p:nvSpPr>
        <p:spPr>
          <a:xfrm>
            <a:off x="145566" y="769088"/>
            <a:ext cx="14317565" cy="468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Visualized key insights through an interactive Power BI dashboard, making complex data accessible and actionable.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195448" y="173309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dashboard allows for dynamic exploration of customer behavior and performance metrics.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F4A54-0B9B-998A-2693-CA10D2E18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66" y="1360449"/>
            <a:ext cx="14317565" cy="66809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543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Recommendations: Driving Growth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3068419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01959" y="30609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01959" y="355651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Promote exclusive benefits to increase subscriber base.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4425732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1959" y="4418290"/>
            <a:ext cx="34885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01959" y="491382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Reward repeat buyers to foster loyalty and retention.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5783044"/>
            <a:ext cx="358973" cy="358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01959" y="5775603"/>
            <a:ext cx="29491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01959" y="627114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discounts to balance sales with profit margins.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98985-9F80-59FA-3F51-C722280F9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3081" y="7749422"/>
            <a:ext cx="2467319" cy="357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5250"/>
            <a:ext cx="614303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Overview &amp; Objectives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326481"/>
            <a:ext cx="3614618" cy="2512814"/>
          </a:xfrm>
          <a:prstGeom prst="roundRect">
            <a:avLst>
              <a:gd name="adj" fmla="val 5822"/>
            </a:avLst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37724" y="2296001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285940" y="196750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501325" y="214705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107519" y="2924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3420428"/>
            <a:ext cx="30750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Transactional data from 3,900 purchases.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4691658" y="2326481"/>
            <a:ext cx="3614618" cy="2512814"/>
          </a:xfrm>
          <a:prstGeom prst="roundRect">
            <a:avLst>
              <a:gd name="adj" fmla="val 5822"/>
            </a:avLst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4691658" y="2296001"/>
            <a:ext cx="3614618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6139875" y="196750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55259" y="214705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4961453" y="29248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61453" y="3420428"/>
            <a:ext cx="307502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 insights into spending patterns, segments, and preferences.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5437584"/>
            <a:ext cx="7468553" cy="1746766"/>
          </a:xfrm>
          <a:prstGeom prst="roundRect">
            <a:avLst>
              <a:gd name="adj" fmla="val 8376"/>
            </a:avLst>
          </a:prstGeom>
          <a:solidFill>
            <a:srgbClr val="1233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837724" y="5407104"/>
            <a:ext cx="7468553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4212967" y="507861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428351" y="525815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107519" y="603599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Impact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07519" y="6531531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Guide business decisions through data-driven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112"/>
            <a:ext cx="622780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Strategies for Success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198370"/>
            <a:ext cx="7468553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039" y="24376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933224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 top-rated and best-selling products in marketing campaigns.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177903"/>
            <a:ext cx="7468553" cy="1740218"/>
          </a:xfrm>
          <a:prstGeom prst="roundRect">
            <a:avLst>
              <a:gd name="adj" fmla="val 33014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77039" y="44172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491275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efforts on high-revenue age groups and express-shipping users for maximum impact.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18732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recommendations aim to optimize marketing spend and enhance customer value.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6063-E901-15C3-E9ED-7A4F1B2D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22F4194-6B2C-2B14-D625-CA7FB5349620}"/>
              </a:ext>
            </a:extLst>
          </p:cNvPr>
          <p:cNvSpPr/>
          <p:nvPr/>
        </p:nvSpPr>
        <p:spPr>
          <a:xfrm>
            <a:off x="1344707" y="3692152"/>
            <a:ext cx="6378893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66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</a:t>
            </a:r>
            <a:endParaRPr lang="en-US" sz="16600" b="1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9A63A703-B74F-B945-CED9-FC140911615E}"/>
              </a:ext>
            </a:extLst>
          </p:cNvPr>
          <p:cNvSpPr/>
          <p:nvPr/>
        </p:nvSpPr>
        <p:spPr>
          <a:xfrm>
            <a:off x="6083975" y="4803934"/>
            <a:ext cx="7948851" cy="2286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A2EAA39-981A-F284-11C4-4A0B63BE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81" y="7753284"/>
            <a:ext cx="2467319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16693" y="480298"/>
            <a:ext cx="5205889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Summary: 3,900 Purchases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116693" y="1310283"/>
            <a:ext cx="498550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Our dataset comprises 3,900 rows and 18 columns, detailing various aspects of customer shopping behavior.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116693" y="2026325"/>
            <a:ext cx="498550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Demographics: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Age, Gender, Location, Subscription Status.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2116693" y="2646283"/>
            <a:ext cx="498550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Purchase Details: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Item, Category, Amount, Season, Size, Color.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2116693" y="3266242"/>
            <a:ext cx="498550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Shopping Behavior:</a:t>
            </a:r>
            <a:r>
              <a:rPr lang="en-US" sz="1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Discount, Promo Code, Previous Purchases, Frequency, Review Rating, Shipping Type.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823" y="1349573"/>
            <a:ext cx="4985504" cy="4985504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535823" y="6531531"/>
            <a:ext cx="4985504" cy="1021437"/>
          </a:xfrm>
          <a:prstGeom prst="roundRect">
            <a:avLst>
              <a:gd name="adj" fmla="val 2565"/>
            </a:avLst>
          </a:prstGeom>
          <a:solidFill>
            <a:srgbClr val="44170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8" y="6779776"/>
            <a:ext cx="218242" cy="17454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03156" y="6749653"/>
            <a:ext cx="4243626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Data:</a:t>
            </a:r>
            <a:r>
              <a:rPr lang="en-US" sz="135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37 values in the Review Rating column were identified.</a:t>
            </a:r>
            <a:endParaRPr lang="en-US" sz="13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E4E4A9-0A80-20B7-CCF0-51F46E290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3081" y="7749422"/>
            <a:ext cx="2467319" cy="357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83975" y="1216581"/>
            <a:ext cx="6378893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Exploratory Data Analysis (EDA) with Python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083975" y="1874520"/>
            <a:ext cx="1707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083975" y="2141696"/>
            <a:ext cx="7948851" cy="2286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083975" y="2272784"/>
            <a:ext cx="304764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Loading &amp; Initial Exploration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83975" y="2626162"/>
            <a:ext cx="794885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Imported dataset using pandas; used </a:t>
            </a: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</a:t>
            </a:r>
            <a:r>
              <a:rPr lang="en-US" sz="1300" dirty="0">
                <a:solidFill>
                  <a:srgbClr val="F9EEE7"/>
                </a:solidFill>
                <a:highlight>
                  <a:srgbClr val="1F40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for initial insights.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083975" y="3213259"/>
            <a:ext cx="1707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083975" y="3480435"/>
            <a:ext cx="7948851" cy="2286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083975" y="3611523"/>
            <a:ext cx="202668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Data Handling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083975" y="3964900"/>
            <a:ext cx="794885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Imputed missing 'Review Rating' values using the median rating per product category.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6083975" y="4536758"/>
            <a:ext cx="1707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083975" y="4803934"/>
            <a:ext cx="7948851" cy="2286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083975" y="4935022"/>
            <a:ext cx="427089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Column Standardization &amp; Feature Engineering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083975" y="5288399"/>
            <a:ext cx="794885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Renamed columns to snake case. Created 'age_group' and 'purchase_frequency_days'.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83975" y="5860256"/>
            <a:ext cx="170736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083975" y="6127433"/>
            <a:ext cx="7948851" cy="22860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083975" y="6258520"/>
            <a:ext cx="280404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Consistency &amp; Integration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083975" y="6611898"/>
            <a:ext cx="7948851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Dropped redundant 'promo_code_used'. Loaded cleaned data into MySQL for SQL analysis.</a:t>
            </a:r>
            <a:endParaRPr lang="en-US" sz="13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E12893-3299-7C69-8960-4CD41882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081" y="7753284"/>
            <a:ext cx="2467319" cy="4763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B3451-0614-408B-B614-F0EB292B6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017215-BAD0-5DC7-D880-4512481B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" y="1929161"/>
            <a:ext cx="14396225" cy="62000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86532-06F5-0CCC-8192-C470EC78C000}"/>
              </a:ext>
            </a:extLst>
          </p:cNvPr>
          <p:cNvSpPr txBox="1"/>
          <p:nvPr/>
        </p:nvSpPr>
        <p:spPr>
          <a:xfrm>
            <a:off x="1906860" y="477408"/>
            <a:ext cx="10080702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4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Statistics Summary of Numerical columns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867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F99A9-41BF-6DED-FCB8-A3FCD97C6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3B2AC-5E23-943E-EE24-9D5315EFF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66" y="1516566"/>
            <a:ext cx="14368346" cy="6590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D6ECE2-764C-8DD7-9092-3E4E5C00B6C4}"/>
              </a:ext>
            </a:extLst>
          </p:cNvPr>
          <p:cNvSpPr txBox="1"/>
          <p:nvPr/>
        </p:nvSpPr>
        <p:spPr>
          <a:xfrm>
            <a:off x="2174488" y="477408"/>
            <a:ext cx="9813073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4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      Handle missing values in the review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1751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9F215-DEF2-7790-7A59-FDE3EF43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A490FF-5800-22F7-61B5-49F5C9959F0B}"/>
              </a:ext>
            </a:extLst>
          </p:cNvPr>
          <p:cNvSpPr txBox="1"/>
          <p:nvPr/>
        </p:nvSpPr>
        <p:spPr>
          <a:xfrm>
            <a:off x="847494" y="477408"/>
            <a:ext cx="12846204" cy="549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44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Standardize of columns &amp; create a new column </a:t>
            </a:r>
            <a:endParaRPr lang="en-US" sz="4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59953-8FB4-FA24-3356-5039A3177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2" y="1538868"/>
            <a:ext cx="14284713" cy="65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79542" y="295352"/>
            <a:ext cx="13303260" cy="1019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Data Analysis: Key Business Questions</a:t>
            </a:r>
            <a:endParaRPr lang="en-US" sz="3200" u="sng" dirty="0"/>
          </a:p>
        </p:txBody>
      </p:sp>
      <p:sp>
        <p:nvSpPr>
          <p:cNvPr id="4" name="Text 1"/>
          <p:cNvSpPr/>
          <p:nvPr/>
        </p:nvSpPr>
        <p:spPr>
          <a:xfrm>
            <a:off x="705805" y="1226144"/>
            <a:ext cx="133032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analysis in PostgreSQL revealed critical insights into customer transactions.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504528" y="2524125"/>
            <a:ext cx="3705225" cy="2442210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43241" y="2669362"/>
            <a:ext cx="650081" cy="650081"/>
          </a:xfrm>
          <a:prstGeom prst="roundRect">
            <a:avLst>
              <a:gd name="adj" fmla="val 14064533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012" y="2848133"/>
            <a:ext cx="292537" cy="292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3241" y="3732545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68712" y="4121229"/>
            <a:ext cx="3271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revenue generated by male vs. female customers.</a:t>
            </a:r>
            <a:endParaRPr lang="en-US" sz="17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A3F51C-9459-58E5-5A9A-AE593DDC3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525" y="2524125"/>
            <a:ext cx="10096910" cy="5549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98B9-4CE2-A7B6-C571-3C644F11B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FC4D5A1-F9D1-E477-5DB2-F3D44EC57586}"/>
              </a:ext>
            </a:extLst>
          </p:cNvPr>
          <p:cNvSpPr/>
          <p:nvPr/>
        </p:nvSpPr>
        <p:spPr>
          <a:xfrm>
            <a:off x="3092726" y="205287"/>
            <a:ext cx="13303260" cy="1019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u="sng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Data Analysis: Key Business Questions</a:t>
            </a:r>
            <a:endParaRPr lang="en-US" sz="3200" u="sng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8E19621-6CC0-DE09-23BF-149D65C6EB49}"/>
              </a:ext>
            </a:extLst>
          </p:cNvPr>
          <p:cNvSpPr/>
          <p:nvPr/>
        </p:nvSpPr>
        <p:spPr>
          <a:xfrm>
            <a:off x="568712" y="1025022"/>
            <a:ext cx="1330326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analysis in PostgreSQL revealed critical insights into customer transactions.</a:t>
            </a:r>
            <a:endParaRPr lang="en-US" sz="17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216AA9D-D43E-AFEF-F10F-D65771D50476}"/>
              </a:ext>
            </a:extLst>
          </p:cNvPr>
          <p:cNvSpPr/>
          <p:nvPr/>
        </p:nvSpPr>
        <p:spPr>
          <a:xfrm>
            <a:off x="504528" y="2524125"/>
            <a:ext cx="3705225" cy="2442210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78D26615-FC21-2414-B7DF-D65C5E9DE406}"/>
              </a:ext>
            </a:extLst>
          </p:cNvPr>
          <p:cNvSpPr/>
          <p:nvPr/>
        </p:nvSpPr>
        <p:spPr>
          <a:xfrm>
            <a:off x="543241" y="2669362"/>
            <a:ext cx="650081" cy="650081"/>
          </a:xfrm>
          <a:prstGeom prst="roundRect">
            <a:avLst>
              <a:gd name="adj" fmla="val 14064533"/>
            </a:avLst>
          </a:prstGeom>
          <a:solidFill>
            <a:srgbClr val="EF9C82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25161E2F-D693-C304-549F-853475623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012" y="2848133"/>
            <a:ext cx="292537" cy="292537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9294481-424C-101E-1751-CA4BDB04A32E}"/>
              </a:ext>
            </a:extLst>
          </p:cNvPr>
          <p:cNvSpPr/>
          <p:nvPr/>
        </p:nvSpPr>
        <p:spPr>
          <a:xfrm>
            <a:off x="543241" y="3732545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High-Spending Discount Users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B197E-F741-3C5C-CAA1-EBD1C28FD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937" y="2330605"/>
            <a:ext cx="10240804" cy="576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1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640</Words>
  <Application>Microsoft Office PowerPoint</Application>
  <PresentationFormat>Custom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Quattrocento</vt:lpstr>
      <vt:lpstr>Arial</vt:lpstr>
      <vt:lpstr>Quattrocento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TRIPATHI</cp:lastModifiedBy>
  <cp:revision>3</cp:revision>
  <dcterms:created xsi:type="dcterms:W3CDTF">2026-01-18T11:45:50Z</dcterms:created>
  <dcterms:modified xsi:type="dcterms:W3CDTF">2026-01-18T12:49:14Z</dcterms:modified>
</cp:coreProperties>
</file>